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4"/>
  </p:notesMasterIdLst>
  <p:sldIdLst>
    <p:sldId id="259" r:id="rId2"/>
    <p:sldId id="260" r:id="rId3"/>
    <p:sldId id="283" r:id="rId4"/>
    <p:sldId id="257" r:id="rId5"/>
    <p:sldId id="256" r:id="rId6"/>
    <p:sldId id="258" r:id="rId7"/>
    <p:sldId id="279" r:id="rId8"/>
    <p:sldId id="287" r:id="rId9"/>
    <p:sldId id="277" r:id="rId10"/>
    <p:sldId id="285" r:id="rId11"/>
    <p:sldId id="286" r:id="rId12"/>
    <p:sldId id="28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75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14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A9A92F-3F6A-44F0-BE1C-58E9F8E8E82B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524445-D07D-422A-AFE0-2F1F44A3A2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735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Сергей</a:t>
            </a:r>
            <a:r>
              <a:rPr lang="ru-RU" baseline="0" dirty="0" smtClean="0"/>
              <a:t> Антонович, тел. 8029 677 37 10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24445-D07D-422A-AFE0-2F1F44A3A2B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8935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24445-D07D-422A-AFE0-2F1F44A3A2B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267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24445-D07D-422A-AFE0-2F1F44A3A2B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835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97133-8B5C-44D4-913F-587F333C002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6079E-ABBF-4BF3-A491-B4D96BCC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481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97133-8B5C-44D4-913F-587F333C002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6079E-ABBF-4BF3-A491-B4D96BCC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111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97133-8B5C-44D4-913F-587F333C002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6079E-ABBF-4BF3-A491-B4D96BCC05C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51222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97133-8B5C-44D4-913F-587F333C002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6079E-ABBF-4BF3-A491-B4D96BCC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904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97133-8B5C-44D4-913F-587F333C002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6079E-ABBF-4BF3-A491-B4D96BCC05C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82086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97133-8B5C-44D4-913F-587F333C002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6079E-ABBF-4BF3-A491-B4D96BCC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8399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97133-8B5C-44D4-913F-587F333C002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6079E-ABBF-4BF3-A491-B4D96BCC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2855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97133-8B5C-44D4-913F-587F333C002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6079E-ABBF-4BF3-A491-B4D96BCC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04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97133-8B5C-44D4-913F-587F333C002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6079E-ABBF-4BF3-A491-B4D96BCC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806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97133-8B5C-44D4-913F-587F333C002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6079E-ABBF-4BF3-A491-B4D96BCC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565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97133-8B5C-44D4-913F-587F333C002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6079E-ABBF-4BF3-A491-B4D96BCC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430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97133-8B5C-44D4-913F-587F333C002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6079E-ABBF-4BF3-A491-B4D96BCC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135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97133-8B5C-44D4-913F-587F333C002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6079E-ABBF-4BF3-A491-B4D96BCC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631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97133-8B5C-44D4-913F-587F333C002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6079E-ABBF-4BF3-A491-B4D96BCC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99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97133-8B5C-44D4-913F-587F333C002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6079E-ABBF-4BF3-A491-B4D96BCC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581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97133-8B5C-44D4-913F-587F333C002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6079E-ABBF-4BF3-A491-B4D96BCC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331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97133-8B5C-44D4-913F-587F333C0027}" type="datetimeFigureOut">
              <a:rPr lang="ru-RU" smtClean="0"/>
              <a:t>22.11.2023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6E6079E-ABBF-4BF3-A491-B4D96BCC0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2358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mailto:ekon@dzerzhinsk.gov.by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ruzana.vasenina@belvest.com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7" Type="http://schemas.openxmlformats.org/officeDocument/2006/relationships/hyperlink" Target="mailto:aleoao@mail.ru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emf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39" y="923108"/>
            <a:ext cx="10994571" cy="3914067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Заседание Совета по развитию предпринимательства при Дзержинском райисполкоме</a:t>
            </a:r>
            <a:br>
              <a:rPr lang="ru-RU" sz="5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секция</a:t>
            </a:r>
            <a:endParaRPr lang="ru-RU" sz="5400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31352" y="5358384"/>
            <a:ext cx="2822448" cy="950976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21.11.2023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39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677334" y="1"/>
            <a:ext cx="10222314" cy="493775"/>
          </a:xfrm>
        </p:spPr>
        <p:txBody>
          <a:bodyPr>
            <a:normAutofit fontScale="90000"/>
          </a:bodyPr>
          <a:lstStyle/>
          <a:p>
            <a:pPr algn="ctr" fontAlgn="t"/>
            <a:r>
              <a:rPr lang="ru-RU" dirty="0" smtClean="0">
                <a:solidFill>
                  <a:schemeClr val="tx1"/>
                </a:solidFill>
              </a:rPr>
              <a:t>Белорусские производители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974876"/>
              </p:ext>
            </p:extLst>
          </p:nvPr>
        </p:nvGraphicFramePr>
        <p:xfrm>
          <a:off x="146304" y="1088131"/>
          <a:ext cx="11795760" cy="49011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20254">
                  <a:extLst>
                    <a:ext uri="{9D8B030D-6E8A-4147-A177-3AD203B41FA5}">
                      <a16:colId xmlns:a16="http://schemas.microsoft.com/office/drawing/2014/main" xmlns="" val="2393303363"/>
                    </a:ext>
                  </a:extLst>
                </a:gridCol>
                <a:gridCol w="3775407">
                  <a:extLst>
                    <a:ext uri="{9D8B030D-6E8A-4147-A177-3AD203B41FA5}">
                      <a16:colId xmlns:a16="http://schemas.microsoft.com/office/drawing/2014/main" xmlns="" val="1839480686"/>
                    </a:ext>
                  </a:extLst>
                </a:gridCol>
                <a:gridCol w="4700099">
                  <a:extLst>
                    <a:ext uri="{9D8B030D-6E8A-4147-A177-3AD203B41FA5}">
                      <a16:colId xmlns:a16="http://schemas.microsoft.com/office/drawing/2014/main" xmlns="" val="1117562463"/>
                    </a:ext>
                  </a:extLst>
                </a:gridCol>
              </a:tblGrid>
              <a:tr h="19629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Бренд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Производство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</a:rPr>
                        <a:t>Контакты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extLst>
                  <a:ext uri="{0D108BD9-81ED-4DB2-BD59-A6C34878D82A}">
                    <a16:rowId xmlns:a16="http://schemas.microsoft.com/office/drawing/2014/main" xmlns="" val="1720129918"/>
                  </a:ext>
                </a:extLst>
              </a:tr>
              <a:tr h="39067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СП "</a:t>
                      </a:r>
                      <a:r>
                        <a:rPr lang="ru-RU" sz="1000" u="none" strike="noStrike" dirty="0" err="1">
                          <a:effectLst/>
                        </a:rPr>
                        <a:t>Белита</a:t>
                      </a:r>
                      <a:r>
                        <a:rPr lang="ru-RU" sz="1000" u="none" strike="noStrike" dirty="0">
                          <a:effectLst/>
                        </a:rPr>
                        <a:t>" ООО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парфюмерно-</a:t>
                      </a:r>
                      <a:r>
                        <a:rPr lang="ru-RU" sz="1000" u="none" strike="noStrike" dirty="0" err="1">
                          <a:effectLst/>
                        </a:rPr>
                        <a:t>косметичиские</a:t>
                      </a:r>
                      <a:r>
                        <a:rPr lang="ru-RU" sz="1000" u="none" strike="noStrike" dirty="0">
                          <a:effectLst/>
                        </a:rPr>
                        <a:t> средства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начальник отдела продаж </a:t>
                      </a:r>
                      <a:r>
                        <a:rPr lang="ru-RU" sz="1000" u="none" strike="noStrike" dirty="0" err="1">
                          <a:effectLst/>
                        </a:rPr>
                        <a:t>Черкас</a:t>
                      </a:r>
                      <a:r>
                        <a:rPr lang="ru-RU" sz="1000" u="none" strike="noStrike" dirty="0">
                          <a:effectLst/>
                        </a:rPr>
                        <a:t> Татьяна Ивановна, тел. 8017 227 14 07, </a:t>
                      </a:r>
                      <a:r>
                        <a:rPr lang="ru-RU" sz="1000" u="none" strike="noStrike" dirty="0" err="1">
                          <a:effectLst/>
                        </a:rPr>
                        <a:t>эл.почта</a:t>
                      </a:r>
                      <a:r>
                        <a:rPr lang="ru-RU" sz="1000" u="none" strike="noStrike" dirty="0">
                          <a:effectLst/>
                        </a:rPr>
                        <a:t> t.cherkas@belita.by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extLst>
                  <a:ext uri="{0D108BD9-81ED-4DB2-BD59-A6C34878D82A}">
                    <a16:rowId xmlns:a16="http://schemas.microsoft.com/office/drawing/2014/main" xmlns="" val="4061498316"/>
                  </a:ext>
                </a:extLst>
              </a:tr>
              <a:tr h="36302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ЗАО "Витэкс"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парфюмерно-косметичиские средства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начальник отдела продаж Гоков Виктор Александрович, тел. 8017 309 34 01, эл.почта viktor@vitex.by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extLst>
                  <a:ext uri="{0D108BD9-81ED-4DB2-BD59-A6C34878D82A}">
                    <a16:rowId xmlns:a16="http://schemas.microsoft.com/office/drawing/2014/main" xmlns="" val="2536572971"/>
                  </a:ext>
                </a:extLst>
              </a:tr>
              <a:tr h="19629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ООО "Релуи Бел"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парфюмерно-косметичиские средства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отдел продаж 8017 374 75 62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extLst>
                  <a:ext uri="{0D108BD9-81ED-4DB2-BD59-A6C34878D82A}">
                    <a16:rowId xmlns:a16="http://schemas.microsoft.com/office/drawing/2014/main" xmlns="" val="2894219499"/>
                  </a:ext>
                </a:extLst>
              </a:tr>
              <a:tr h="19629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ООО "Белор-Дизайн"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парфюмерно-косметичиские средства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отдел сбыта 8017 272 57 02, v.vityaze@belordesign.by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extLst>
                  <a:ext uri="{0D108BD9-81ED-4DB2-BD59-A6C34878D82A}">
                    <a16:rowId xmlns:a16="http://schemas.microsoft.com/office/drawing/2014/main" xmlns="" val="2939776591"/>
                  </a:ext>
                </a:extLst>
              </a:tr>
              <a:tr h="39067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СОАО "Парфюмерно-косметическая фабрика "Модум - наша косметика"</a:t>
                      </a:r>
                      <a:endParaRPr lang="ru-RU" sz="1000" b="0" i="0" u="none" strike="noStrike">
                        <a:solidFill>
                          <a:srgbClr val="04093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парфюмерно-</a:t>
                      </a:r>
                      <a:r>
                        <a:rPr lang="ru-RU" sz="1000" u="none" strike="noStrike" dirty="0" err="1">
                          <a:effectLst/>
                        </a:rPr>
                        <a:t>косметичиские</a:t>
                      </a:r>
                      <a:r>
                        <a:rPr lang="ru-RU" sz="1000" u="none" strike="noStrike" dirty="0">
                          <a:effectLst/>
                        </a:rPr>
                        <a:t> средства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отдел продаж 8017 255 69 77,  8017 395 12 97, эл.почта cco@modum.by, sale@modum.by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extLst>
                  <a:ext uri="{0D108BD9-81ED-4DB2-BD59-A6C34878D82A}">
                    <a16:rowId xmlns:a16="http://schemas.microsoft.com/office/drawing/2014/main" xmlns="" val="2948415025"/>
                  </a:ext>
                </a:extLst>
              </a:tr>
              <a:tr h="182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СООО «Конте </a:t>
                      </a:r>
                      <a:r>
                        <a:rPr lang="ru-RU" sz="1000" u="none" strike="noStrike" dirty="0" err="1">
                          <a:effectLst/>
                        </a:rPr>
                        <a:t>Спа</a:t>
                      </a:r>
                      <a:r>
                        <a:rPr lang="ru-RU" sz="1000" u="none" strike="noStrike" dirty="0">
                          <a:effectLst/>
                        </a:rPr>
                        <a:t>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производство одежды, белья, чулочно-носочных изделий</a:t>
                      </a:r>
                      <a:endParaRPr lang="ru-RU" sz="10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8-0152-50-95-77 mob: +375 (152) 50-95-77 trade@conte.by </a:t>
                      </a:r>
                      <a:endParaRPr lang="en-US" sz="1000" b="0" i="0" u="none" strike="noStrike">
                        <a:solidFill>
                          <a:srgbClr val="50505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extLst>
                  <a:ext uri="{0D108BD9-81ED-4DB2-BD59-A6C34878D82A}">
                    <a16:rowId xmlns:a16="http://schemas.microsoft.com/office/drawing/2014/main" xmlns="" val="4097376034"/>
                  </a:ext>
                </a:extLst>
              </a:tr>
              <a:tr h="24149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Торговая компания 'Конте - РБ' г. Гродно </a:t>
                      </a:r>
                      <a:endParaRPr lang="ru-RU" sz="1000" b="0" i="0" u="none" strike="noStrike">
                        <a:solidFill>
                          <a:srgbClr val="50505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производство одежды, белья, чулочно-носочных изделий</a:t>
                      </a:r>
                      <a:endParaRPr lang="ru-RU" sz="10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e-mail: secretar@contetrade.by </a:t>
                      </a:r>
                      <a:r>
                        <a:rPr lang="ru-RU" sz="1000" u="none" strike="noStrike">
                          <a:effectLst/>
                        </a:rPr>
                        <a:t>тел: +375(152) 50-96-00</a:t>
                      </a:r>
                      <a:endParaRPr lang="ru-RU" sz="1000" b="0" i="0" u="none" strike="noStrike">
                        <a:solidFill>
                          <a:srgbClr val="50505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extLst>
                  <a:ext uri="{0D108BD9-81ED-4DB2-BD59-A6C34878D82A}">
                    <a16:rowId xmlns:a16="http://schemas.microsoft.com/office/drawing/2014/main" xmlns="" val="3615261109"/>
                  </a:ext>
                </a:extLst>
              </a:tr>
              <a:tr h="1950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СООО 'Конте Трейд'</a:t>
                      </a:r>
                      <a:endParaRPr lang="ru-RU" sz="1000" b="0" i="0" u="none" strike="noStrike">
                        <a:solidFill>
                          <a:srgbClr val="50505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производство одежды, белья, чулочно-носочных изделий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u="none" strike="noStrike" dirty="0">
                          <a:effectLst/>
                        </a:rPr>
                        <a:t>email: minsk@contetrade.by, тел: +375 29-622-50-70</a:t>
                      </a:r>
                      <a:endParaRPr lang="fr-FR" sz="1000" b="0" i="0" u="none" strike="noStrike" dirty="0">
                        <a:solidFill>
                          <a:srgbClr val="50505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extLst>
                  <a:ext uri="{0D108BD9-81ED-4DB2-BD59-A6C34878D82A}">
                    <a16:rowId xmlns:a16="http://schemas.microsoft.com/office/drawing/2014/main" xmlns="" val="236629669"/>
                  </a:ext>
                </a:extLst>
              </a:tr>
              <a:tr h="19629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ЗАО "Калинка"</a:t>
                      </a:r>
                      <a:endParaRPr lang="ru-RU" sz="1000" b="0" i="0" u="none" strike="noStrike">
                        <a:solidFill>
                          <a:srgbClr val="50505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производство одежды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+375 174 24 48 60 (отдел продаж РБ)</a:t>
                      </a:r>
                      <a:endParaRPr lang="ru-RU" sz="1000" b="0" i="0" u="none" strike="noStrike">
                        <a:solidFill>
                          <a:srgbClr val="281E27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1813" marR="1813" marT="1813" marB="0" anchor="b"/>
                </a:tc>
                <a:extLst>
                  <a:ext uri="{0D108BD9-81ED-4DB2-BD59-A6C34878D82A}">
                    <a16:rowId xmlns:a16="http://schemas.microsoft.com/office/drawing/2014/main" xmlns="" val="74983351"/>
                  </a:ext>
                </a:extLst>
              </a:tr>
              <a:tr h="19629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ООО "</a:t>
                      </a:r>
                      <a:r>
                        <a:rPr lang="ru-RU" sz="1000" u="none" strike="noStrike" dirty="0" err="1">
                          <a:effectLst/>
                        </a:rPr>
                        <a:t>ЛюбаваЛЮКС</a:t>
                      </a:r>
                      <a:r>
                        <a:rPr lang="ru-RU" sz="1000" u="none" strike="noStrike" dirty="0">
                          <a:effectLst/>
                        </a:rPr>
                        <a:t>"</a:t>
                      </a:r>
                      <a:endParaRPr lang="ru-RU" sz="1000" b="0" i="0" u="none" strike="noStrike" dirty="0">
                        <a:solidFill>
                          <a:srgbClr val="66666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производство одежды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+375 (214) 74-39-07; Факс: 74-00-59</a:t>
                      </a:r>
                      <a:endParaRPr lang="ru-RU" sz="1000" b="0" i="0" u="none" strike="noStrike">
                        <a:solidFill>
                          <a:srgbClr val="91919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extLst>
                  <a:ext uri="{0D108BD9-81ED-4DB2-BD59-A6C34878D82A}">
                    <a16:rowId xmlns:a16="http://schemas.microsoft.com/office/drawing/2014/main" xmlns="" val="792801717"/>
                  </a:ext>
                </a:extLst>
              </a:tr>
              <a:tr h="1825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ОАО "Алеся"</a:t>
                      </a:r>
                      <a:endParaRPr lang="ru-RU" sz="1000" b="0" i="0" u="none" strike="noStrike" dirty="0">
                        <a:solidFill>
                          <a:srgbClr val="66666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производство одежды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отдел маркетинга 8017 270 25 50, 270 15 13, aleoao@mail.ru</a:t>
                      </a:r>
                      <a:endParaRPr lang="ru-RU" sz="1000" b="0" i="0" u="none" strike="noStrike">
                        <a:solidFill>
                          <a:srgbClr val="91919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extLst>
                  <a:ext uri="{0D108BD9-81ED-4DB2-BD59-A6C34878D82A}">
                    <a16:rowId xmlns:a16="http://schemas.microsoft.com/office/drawing/2014/main" xmlns="" val="703000003"/>
                  </a:ext>
                </a:extLst>
              </a:tr>
              <a:tr h="36302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ОАО "Полесье"</a:t>
                      </a:r>
                      <a:endParaRPr lang="ru-RU" sz="1000" b="0" i="0" u="none" strike="noStrike">
                        <a:solidFill>
                          <a:srgbClr val="66666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производство одежды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начальник отдела сбыта Казакевич Оксана Павловна 80165 621966, 642770, 654452, sbit.polesie@mail.ru</a:t>
                      </a:r>
                      <a:endParaRPr lang="ru-RU" sz="1000" b="0" i="0" u="none" strike="noStrike">
                        <a:solidFill>
                          <a:srgbClr val="91919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extLst>
                  <a:ext uri="{0D108BD9-81ED-4DB2-BD59-A6C34878D82A}">
                    <a16:rowId xmlns:a16="http://schemas.microsoft.com/office/drawing/2014/main" xmlns="" val="1917955069"/>
                  </a:ext>
                </a:extLst>
              </a:tr>
              <a:tr h="19629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ОАО "Элема"</a:t>
                      </a:r>
                      <a:endParaRPr lang="ru-RU" sz="1000" b="0" i="0" u="none" strike="noStrike">
                        <a:solidFill>
                          <a:srgbClr val="66666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производство одежды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+ 375 17 349 02 26; + 375 17 349 02 34.</a:t>
                      </a:r>
                      <a:endParaRPr lang="ru-RU" sz="1000" b="0" i="0" u="none" strike="noStrike">
                        <a:solidFill>
                          <a:srgbClr val="555555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13" marR="1813" marT="1813" marB="0" anchor="b"/>
                </a:tc>
                <a:extLst>
                  <a:ext uri="{0D108BD9-81ED-4DB2-BD59-A6C34878D82A}">
                    <a16:rowId xmlns:a16="http://schemas.microsoft.com/office/drawing/2014/main" xmlns="" val="1085987366"/>
                  </a:ext>
                </a:extLst>
              </a:tr>
              <a:tr h="19629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ОАО "Славянка"</a:t>
                      </a:r>
                      <a:endParaRPr lang="ru-RU" sz="1000" b="0" i="0" u="none" strike="noStrike">
                        <a:solidFill>
                          <a:srgbClr val="66666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производство одежды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80225 70 79 72</a:t>
                      </a:r>
                      <a:endParaRPr lang="ru-RU" sz="1000" b="0" i="0" u="none" strike="noStrike">
                        <a:solidFill>
                          <a:srgbClr val="555555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13" marR="1813" marT="1813" marB="0" anchor="b"/>
                </a:tc>
                <a:extLst>
                  <a:ext uri="{0D108BD9-81ED-4DB2-BD59-A6C34878D82A}">
                    <a16:rowId xmlns:a16="http://schemas.microsoft.com/office/drawing/2014/main" xmlns="" val="2346754803"/>
                  </a:ext>
                </a:extLst>
              </a:tr>
              <a:tr h="19629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ОАО «Фирма «ЭЛМА»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производство трикотажных изделий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8029 727 34 35, 8016 253 64 45</a:t>
                      </a:r>
                      <a:endParaRPr lang="ru-RU" sz="1000" b="0" i="0" u="none" strike="noStrike">
                        <a:solidFill>
                          <a:srgbClr val="555555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13" marR="1813" marT="1813" marB="0" anchor="b"/>
                </a:tc>
                <a:extLst>
                  <a:ext uri="{0D108BD9-81ED-4DB2-BD59-A6C34878D82A}">
                    <a16:rowId xmlns:a16="http://schemas.microsoft.com/office/drawing/2014/main" xmlns="" val="2868761772"/>
                  </a:ext>
                </a:extLst>
              </a:tr>
              <a:tr h="19629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ОАО "</a:t>
                      </a:r>
                      <a:r>
                        <a:rPr lang="ru-RU" sz="1000" u="none" strike="noStrike" dirty="0" err="1">
                          <a:effectLst/>
                        </a:rPr>
                        <a:t>Свитанок</a:t>
                      </a:r>
                      <a:r>
                        <a:rPr lang="ru-RU" sz="1000" u="none" strike="noStrike" dirty="0">
                          <a:effectLst/>
                        </a:rPr>
                        <a:t>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производство трикотажных изделий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801775 43310, 801775 43312</a:t>
                      </a:r>
                      <a:endParaRPr lang="ru-RU" sz="1000" b="0" i="0" u="none" strike="noStrike">
                        <a:solidFill>
                          <a:srgbClr val="555555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13" marR="1813" marT="1813" marB="0" anchor="b"/>
                </a:tc>
                <a:extLst>
                  <a:ext uri="{0D108BD9-81ED-4DB2-BD59-A6C34878D82A}">
                    <a16:rowId xmlns:a16="http://schemas.microsoft.com/office/drawing/2014/main" xmlns="" val="2186692321"/>
                  </a:ext>
                </a:extLst>
              </a:tr>
              <a:tr h="19629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ОАО "Купалинка"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производство трикотажных изделий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80174 33 17 20, 80174 33 17 69, 80174 33 18 76</a:t>
                      </a:r>
                      <a:endParaRPr lang="ru-RU" sz="1000" b="0" i="0" u="none" strike="noStrike">
                        <a:solidFill>
                          <a:srgbClr val="555555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813" marR="1813" marT="1813" marB="0" anchor="b"/>
                </a:tc>
                <a:extLst>
                  <a:ext uri="{0D108BD9-81ED-4DB2-BD59-A6C34878D82A}">
                    <a16:rowId xmlns:a16="http://schemas.microsoft.com/office/drawing/2014/main" xmlns="" val="1848316834"/>
                  </a:ext>
                </a:extLst>
              </a:tr>
              <a:tr h="23839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ОАО «8 Марта»</a:t>
                      </a:r>
                      <a:endParaRPr lang="ru-RU" sz="1000" b="0" i="0" u="none" strike="noStrike">
                        <a:solidFill>
                          <a:srgbClr val="595959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производство трикотажных и чулочно-носочных изделий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отдел продаж 80232 343813, 8marta_selling@mail.ru</a:t>
                      </a:r>
                      <a:endParaRPr lang="ru-RU" sz="1000" b="0" i="0" u="none" strike="noStrike">
                        <a:solidFill>
                          <a:srgbClr val="50505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extLst>
                  <a:ext uri="{0D108BD9-81ED-4DB2-BD59-A6C34878D82A}">
                    <a16:rowId xmlns:a16="http://schemas.microsoft.com/office/drawing/2014/main" xmlns="" val="1552578008"/>
                  </a:ext>
                </a:extLst>
              </a:tr>
              <a:tr h="39067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ОАО "Брестский чулочно-носочный комбинат"</a:t>
                      </a:r>
                      <a:endParaRPr lang="ru-RU" sz="1000" b="0" i="0" u="none" strike="noStrike">
                        <a:solidFill>
                          <a:srgbClr val="595959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производство трикотажных и чулочно-носочных изделий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80162 51 71 98, marketing@bchk.by</a:t>
                      </a:r>
                      <a:endParaRPr lang="en-US" sz="1000" b="0" i="0" u="none" strike="noStrike" dirty="0">
                        <a:solidFill>
                          <a:srgbClr val="50505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813" marR="1813" marT="1813" marB="0" anchor="b"/>
                </a:tc>
                <a:extLst>
                  <a:ext uri="{0D108BD9-81ED-4DB2-BD59-A6C34878D82A}">
                    <a16:rowId xmlns:a16="http://schemas.microsoft.com/office/drawing/2014/main" xmlns="" val="39234168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096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677334" y="1"/>
            <a:ext cx="10222314" cy="493775"/>
          </a:xfrm>
        </p:spPr>
        <p:txBody>
          <a:bodyPr>
            <a:normAutofit fontScale="90000"/>
          </a:bodyPr>
          <a:lstStyle/>
          <a:p>
            <a:pPr algn="ctr" fontAlgn="t"/>
            <a:r>
              <a:rPr lang="ru-RU" dirty="0" smtClean="0">
                <a:solidFill>
                  <a:schemeClr val="tx1"/>
                </a:solidFill>
              </a:rPr>
              <a:t>Белорусские производители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714236"/>
              </p:ext>
            </p:extLst>
          </p:nvPr>
        </p:nvGraphicFramePr>
        <p:xfrm>
          <a:off x="374904" y="813816"/>
          <a:ext cx="11420855" cy="55100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14726">
                  <a:extLst>
                    <a:ext uri="{9D8B030D-6E8A-4147-A177-3AD203B41FA5}">
                      <a16:colId xmlns:a16="http://schemas.microsoft.com/office/drawing/2014/main" xmlns="" val="470981841"/>
                    </a:ext>
                  </a:extLst>
                </a:gridCol>
                <a:gridCol w="3655414">
                  <a:extLst>
                    <a:ext uri="{9D8B030D-6E8A-4147-A177-3AD203B41FA5}">
                      <a16:colId xmlns:a16="http://schemas.microsoft.com/office/drawing/2014/main" xmlns="" val="3259921249"/>
                    </a:ext>
                  </a:extLst>
                </a:gridCol>
                <a:gridCol w="4550715">
                  <a:extLst>
                    <a:ext uri="{9D8B030D-6E8A-4147-A177-3AD203B41FA5}">
                      <a16:colId xmlns:a16="http://schemas.microsoft.com/office/drawing/2014/main" xmlns="" val="2876268163"/>
                    </a:ext>
                  </a:extLst>
                </a:gridCol>
              </a:tblGrid>
              <a:tr h="47402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СП ЗАО "</a:t>
                      </a:r>
                      <a:r>
                        <a:rPr lang="ru-RU" sz="1000" u="none" strike="noStrike" dirty="0" err="1">
                          <a:effectLst/>
                        </a:rPr>
                        <a:t>Милавица</a:t>
                      </a:r>
                      <a:r>
                        <a:rPr lang="ru-RU" sz="1000" u="none" strike="noStrike" dirty="0">
                          <a:effectLst/>
                        </a:rPr>
                        <a:t>"</a:t>
                      </a:r>
                      <a:endParaRPr lang="ru-RU" sz="1000" b="0" i="0" u="none" strike="noStrike" dirty="0">
                        <a:solidFill>
                          <a:srgbClr val="50505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производство женского белья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Торговый представитель на территории Республика Беларусь, +375 (17) 379–04–27</a:t>
                      </a:r>
                      <a:br>
                        <a:rPr lang="ru-RU" sz="1000" u="none" strike="noStrike">
                          <a:effectLst/>
                        </a:rPr>
                      </a:br>
                      <a:r>
                        <a:rPr lang="ru-RU" sz="1000" u="none" strike="noStrike">
                          <a:effectLst/>
                        </a:rPr>
                        <a:t>+375 (17) 379–80–68, sf@silvanofashion.by</a:t>
                      </a:r>
                      <a:endParaRPr lang="ru-RU" sz="1000" b="0" i="0" u="none" strike="noStrike">
                        <a:solidFill>
                          <a:srgbClr val="10182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extLst>
                  <a:ext uri="{0D108BD9-81ED-4DB2-BD59-A6C34878D82A}">
                    <a16:rowId xmlns:a16="http://schemas.microsoft.com/office/drawing/2014/main" xmlns="" val="3590340380"/>
                  </a:ext>
                </a:extLst>
              </a:tr>
              <a:tr h="2397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УП "</a:t>
                      </a:r>
                      <a:r>
                        <a:rPr lang="ru-RU" sz="1000" u="none" strike="noStrike" dirty="0" err="1">
                          <a:effectLst/>
                        </a:rPr>
                        <a:t>БлакитТрейдЛогистик</a:t>
                      </a:r>
                      <a:r>
                        <a:rPr lang="ru-RU" sz="1000" u="none" strike="noStrike" dirty="0">
                          <a:effectLst/>
                        </a:rPr>
                        <a:t>"</a:t>
                      </a:r>
                      <a:endParaRPr lang="ru-RU" sz="1000" b="0" i="0" u="none" strike="noStrike" dirty="0">
                        <a:solidFill>
                          <a:srgbClr val="50505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производство постельного белья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8033685 51 50, 8029 685 51 50</a:t>
                      </a:r>
                      <a:endParaRPr lang="ru-RU" sz="1000" b="0" i="0" u="none" strike="noStrike">
                        <a:solidFill>
                          <a:srgbClr val="10182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extLst>
                  <a:ext uri="{0D108BD9-81ED-4DB2-BD59-A6C34878D82A}">
                    <a16:rowId xmlns:a16="http://schemas.microsoft.com/office/drawing/2014/main" xmlns="" val="1745794726"/>
                  </a:ext>
                </a:extLst>
              </a:tr>
              <a:tr h="16037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505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101820"/>
                        </a:solidFill>
                        <a:effectLst/>
                        <a:latin typeface="TTDrugs"/>
                      </a:endParaRPr>
                    </a:p>
                  </a:txBody>
                  <a:tcPr marL="3447" marR="3447" marT="3447" marB="0" anchor="b"/>
                </a:tc>
                <a:extLst>
                  <a:ext uri="{0D108BD9-81ED-4DB2-BD59-A6C34878D82A}">
                    <a16:rowId xmlns:a16="http://schemas.microsoft.com/office/drawing/2014/main" xmlns="" val="926805605"/>
                  </a:ext>
                </a:extLst>
              </a:tr>
              <a:tr h="16037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ООО "Марко -Сервис"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производство обуви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80212 60 27 37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extLst>
                  <a:ext uri="{0D108BD9-81ED-4DB2-BD59-A6C34878D82A}">
                    <a16:rowId xmlns:a16="http://schemas.microsoft.com/office/drawing/2014/main" xmlns="" val="657275703"/>
                  </a:ext>
                </a:extLst>
              </a:tr>
              <a:tr h="59936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ООО "Управляющая компания холдинга "Белорусская кожевенно-обувная компания "Марко"</a:t>
                      </a:r>
                      <a:endParaRPr lang="ru-RU" sz="1000" b="0" i="0" u="none" strike="noStrike">
                        <a:solidFill>
                          <a:srgbClr val="282828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производство обуви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+ 375 (212) 48-18-48, 48-18-49</a:t>
                      </a:r>
                      <a:endParaRPr lang="ru-RU" sz="1000" b="0" i="0" u="none" strike="noStrike">
                        <a:solidFill>
                          <a:srgbClr val="282828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extLst>
                  <a:ext uri="{0D108BD9-81ED-4DB2-BD59-A6C34878D82A}">
                    <a16:rowId xmlns:a16="http://schemas.microsoft.com/office/drawing/2014/main" xmlns="" val="1069535875"/>
                  </a:ext>
                </a:extLst>
              </a:tr>
              <a:tr h="3171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Унитарное предприятие "Витебский меховой комбинат"</a:t>
                      </a:r>
                      <a:endParaRPr lang="ru-RU" sz="1000" b="0" i="0" u="none" strike="noStrike">
                        <a:solidFill>
                          <a:srgbClr val="282828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Производство меховых изделий, домашней обуви из меха</a:t>
                      </a:r>
                      <a:endParaRPr lang="ru-RU" sz="1000" b="0" i="0" u="none" strike="noStrike">
                        <a:solidFill>
                          <a:srgbClr val="26262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Отдел маркетинга и сбыта: +375 (212) 24-68-86, +375 (33) 306-45-40</a:t>
                      </a:r>
                      <a:endParaRPr lang="ru-RU" sz="1000" b="0" i="0" u="none" strike="noStrike">
                        <a:solidFill>
                          <a:srgbClr val="282828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extLst>
                  <a:ext uri="{0D108BD9-81ED-4DB2-BD59-A6C34878D82A}">
                    <a16:rowId xmlns:a16="http://schemas.microsoft.com/office/drawing/2014/main" xmlns="" val="2251637395"/>
                  </a:ext>
                </a:extLst>
              </a:tr>
              <a:tr h="2397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ОАО "Красный Октябрь"</a:t>
                      </a:r>
                      <a:endParaRPr lang="ru-RU" sz="1000" b="0" i="0" u="none" strike="noStrike">
                        <a:solidFill>
                          <a:srgbClr val="282828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Производство мужской, детской обуви</a:t>
                      </a:r>
                      <a:endParaRPr lang="ru-RU" sz="1000" b="0" i="0" u="none" strike="noStrike">
                        <a:solidFill>
                          <a:srgbClr val="26262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Отдел сбыта: +375 (212) 48-26-39, 48-26-12</a:t>
                      </a:r>
                      <a:endParaRPr lang="ru-RU" sz="1000" b="0" i="0" u="none" strike="noStrike">
                        <a:solidFill>
                          <a:srgbClr val="282828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extLst>
                  <a:ext uri="{0D108BD9-81ED-4DB2-BD59-A6C34878D82A}">
                    <a16:rowId xmlns:a16="http://schemas.microsoft.com/office/drawing/2014/main" xmlns="" val="2675202827"/>
                  </a:ext>
                </a:extLst>
              </a:tr>
              <a:tr h="47949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Минское обувное ОАО "Луч" - управляющая компания холдинга "Обувь-луч"</a:t>
                      </a:r>
                      <a:endParaRPr lang="ru-RU" sz="1000" b="0" i="0" u="none" strike="noStrike">
                        <a:solidFill>
                          <a:srgbClr val="282828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производство обуви</a:t>
                      </a:r>
                      <a:endParaRPr lang="ru-RU" sz="1000" b="0" i="0" u="none" strike="noStrike">
                        <a:solidFill>
                          <a:srgbClr val="26262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8017 374 75 50, obuv-luch-po@tut.by</a:t>
                      </a:r>
                      <a:endParaRPr lang="en-US" sz="1000" b="0" i="0" u="none" strike="noStrike">
                        <a:solidFill>
                          <a:srgbClr val="282828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extLst>
                  <a:ext uri="{0D108BD9-81ED-4DB2-BD59-A6C34878D82A}">
                    <a16:rowId xmlns:a16="http://schemas.microsoft.com/office/drawing/2014/main" xmlns="" val="1939030345"/>
                  </a:ext>
                </a:extLst>
              </a:tr>
              <a:tr h="2397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ОАО Гродненская обувная фабрика "Неман"</a:t>
                      </a:r>
                      <a:endParaRPr lang="ru-RU" sz="1000" b="0" i="0" u="none" strike="noStrike">
                        <a:solidFill>
                          <a:srgbClr val="282828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производство обуви</a:t>
                      </a:r>
                      <a:endParaRPr lang="ru-RU" sz="1000" b="0" i="0" u="none" strike="noStrike">
                        <a:solidFill>
                          <a:srgbClr val="26262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8033 32 37 442, 80152 39 33 47, 80152 39 33 61, sbyt@obuvneman.by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extLst>
                  <a:ext uri="{0D108BD9-81ED-4DB2-BD59-A6C34878D82A}">
                    <a16:rowId xmlns:a16="http://schemas.microsoft.com/office/drawing/2014/main" xmlns="" val="647908027"/>
                  </a:ext>
                </a:extLst>
              </a:tr>
              <a:tr h="2397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ОАО "Лидская обувная фабрика"</a:t>
                      </a:r>
                      <a:endParaRPr lang="ru-RU" sz="1000" b="0" i="0" u="none" strike="noStrike">
                        <a:solidFill>
                          <a:srgbClr val="282828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производство обуви</a:t>
                      </a:r>
                      <a:endParaRPr lang="ru-RU" sz="1000" b="0" i="0" u="none" strike="noStrike">
                        <a:solidFill>
                          <a:srgbClr val="26262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80154 52 32 35, 80154 53 20 41, 80154 52 93 19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extLst>
                  <a:ext uri="{0D108BD9-81ED-4DB2-BD59-A6C34878D82A}">
                    <a16:rowId xmlns:a16="http://schemas.microsoft.com/office/drawing/2014/main" xmlns="" val="1623592200"/>
                  </a:ext>
                </a:extLst>
              </a:tr>
              <a:tr h="16037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СЗАО "Отико"</a:t>
                      </a:r>
                      <a:endParaRPr lang="ru-RU" sz="1000" b="0" i="0" u="none" strike="noStrike">
                        <a:solidFill>
                          <a:srgbClr val="282828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производство обуви</a:t>
                      </a:r>
                      <a:endParaRPr lang="ru-RU" sz="1000" b="0" i="0" u="none" strike="noStrike">
                        <a:solidFill>
                          <a:srgbClr val="26262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8017 203 53 40, otiko@telecom.by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extLst>
                  <a:ext uri="{0D108BD9-81ED-4DB2-BD59-A6C34878D82A}">
                    <a16:rowId xmlns:a16="http://schemas.microsoft.com/office/drawing/2014/main" xmlns="" val="4137466723"/>
                  </a:ext>
                </a:extLst>
              </a:tr>
              <a:tr h="2397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ЗАО "Сивельга"</a:t>
                      </a:r>
                      <a:endParaRPr lang="ru-RU" sz="1000" b="0" i="0" u="none" strike="noStrike">
                        <a:solidFill>
                          <a:srgbClr val="282828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производство обуви</a:t>
                      </a:r>
                      <a:endParaRPr lang="ru-RU" sz="1000" b="0" i="0" u="none" strike="noStrike">
                        <a:solidFill>
                          <a:srgbClr val="26262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8017 215 10 49, 8017 358 89 90, info@sivelga.com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extLst>
                  <a:ext uri="{0D108BD9-81ED-4DB2-BD59-A6C34878D82A}">
                    <a16:rowId xmlns:a16="http://schemas.microsoft.com/office/drawing/2014/main" xmlns="" val="156856105"/>
                  </a:ext>
                </a:extLst>
              </a:tr>
              <a:tr h="16037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УП "Блик" (Барановичи)</a:t>
                      </a:r>
                      <a:endParaRPr lang="ru-RU" sz="1000" b="0" i="0" u="none" strike="noStrike">
                        <a:solidFill>
                          <a:srgbClr val="282828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производство обуви</a:t>
                      </a:r>
                      <a:endParaRPr lang="ru-RU" sz="1000" b="0" i="0" u="none" strike="noStrike">
                        <a:solidFill>
                          <a:srgbClr val="26262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8016 341 67 52, blik.marketing@tut.by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extLst>
                  <a:ext uri="{0D108BD9-81ED-4DB2-BD59-A6C34878D82A}">
                    <a16:rowId xmlns:a16="http://schemas.microsoft.com/office/drawing/2014/main" xmlns="" val="1578239793"/>
                  </a:ext>
                </a:extLst>
              </a:tr>
              <a:tr h="2397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ООО "БелКожаСервис" (Витебск)</a:t>
                      </a:r>
                      <a:endParaRPr lang="ru-RU" sz="1000" b="0" i="0" u="none" strike="noStrike">
                        <a:solidFill>
                          <a:srgbClr val="282828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производство обуви</a:t>
                      </a:r>
                      <a:endParaRPr lang="ru-RU" sz="1000" b="0" i="0" u="none" strike="noStrike">
                        <a:solidFill>
                          <a:srgbClr val="26262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80212 27 75 89, bks_vitebsk@tut.by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extLst>
                  <a:ext uri="{0D108BD9-81ED-4DB2-BD59-A6C34878D82A}">
                    <a16:rowId xmlns:a16="http://schemas.microsoft.com/office/drawing/2014/main" xmlns="" val="1279190026"/>
                  </a:ext>
                </a:extLst>
              </a:tr>
              <a:tr h="16037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282828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26262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282828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extLst>
                  <a:ext uri="{0D108BD9-81ED-4DB2-BD59-A6C34878D82A}">
                    <a16:rowId xmlns:a16="http://schemas.microsoft.com/office/drawing/2014/main" xmlns="" val="1376513136"/>
                  </a:ext>
                </a:extLst>
              </a:tr>
              <a:tr h="2397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Унитарное предприятие "ВитМа"</a:t>
                      </a:r>
                      <a:endParaRPr lang="ru-RU" sz="1000" b="0" i="0" u="none" strike="noStrike">
                        <a:solidFill>
                          <a:srgbClr val="282828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Производство сумок и аксессуаров</a:t>
                      </a:r>
                      <a:endParaRPr lang="ru-RU" sz="1000" b="0" i="0" u="none" strike="noStrike">
                        <a:solidFill>
                          <a:srgbClr val="262626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Отдел сбыта: +375 (212) 37-28-21, +375 (29) 753-55-31</a:t>
                      </a:r>
                      <a:endParaRPr lang="ru-RU" sz="1000" b="0" i="0" u="none" strike="noStrike" dirty="0">
                        <a:solidFill>
                          <a:srgbClr val="282828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extLst>
                  <a:ext uri="{0D108BD9-81ED-4DB2-BD59-A6C34878D82A}">
                    <a16:rowId xmlns:a16="http://schemas.microsoft.com/office/drawing/2014/main" xmlns="" val="1979453084"/>
                  </a:ext>
                </a:extLst>
              </a:tr>
              <a:tr h="16037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ОАО «ГАЛАНТЭЯ»</a:t>
                      </a:r>
                      <a:endParaRPr lang="ru-RU" sz="1000" b="0" i="0" u="none" strike="noStrike">
                        <a:solidFill>
                          <a:srgbClr val="3A3937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производство сумок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приемная 8017 373 43 10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extLst>
                  <a:ext uri="{0D108BD9-81ED-4DB2-BD59-A6C34878D82A}">
                    <a16:rowId xmlns:a16="http://schemas.microsoft.com/office/drawing/2014/main" xmlns="" val="3201801042"/>
                  </a:ext>
                </a:extLst>
              </a:tr>
              <a:tr h="16037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extLst>
                  <a:ext uri="{0D108BD9-81ED-4DB2-BD59-A6C34878D82A}">
                    <a16:rowId xmlns:a16="http://schemas.microsoft.com/office/drawing/2014/main" xmlns="" val="257817972"/>
                  </a:ext>
                </a:extLst>
              </a:tr>
              <a:tr h="35962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Кондитерская фабрика "Спартак"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производство кондитерских изделий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начальник отдела продаж Чумакова Светлана Николаевна, 80232 69 07 20, sbyt@spartak.by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extLst>
                  <a:ext uri="{0D108BD9-81ED-4DB2-BD59-A6C34878D82A}">
                    <a16:rowId xmlns:a16="http://schemas.microsoft.com/office/drawing/2014/main" xmlns="" val="4275467503"/>
                  </a:ext>
                </a:extLst>
              </a:tr>
              <a:tr h="2397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Кондитерская фабрика "Коммунарка"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производство кондитерских изделий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8017 272 65 77, sales@kommunarka.by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extLst>
                  <a:ext uri="{0D108BD9-81ED-4DB2-BD59-A6C34878D82A}">
                    <a16:rowId xmlns:a16="http://schemas.microsoft.com/office/drawing/2014/main" xmlns="" val="2609999519"/>
                  </a:ext>
                </a:extLst>
              </a:tr>
              <a:tr h="2397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ОАО "Красный пищевик"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производство кондитерских изделий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начальник отдела продаж 8029 831 84 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7" marR="3447" marT="3447" marB="0" anchor="b"/>
                </a:tc>
                <a:extLst>
                  <a:ext uri="{0D108BD9-81ED-4DB2-BD59-A6C34878D82A}">
                    <a16:rowId xmlns:a16="http://schemas.microsoft.com/office/drawing/2014/main" xmlns="" val="16283064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164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 dirty="0" smtClean="0">
                <a:solidFill>
                  <a:srgbClr val="00B050"/>
                </a:solidFill>
              </a:rPr>
              <a:t>План-схема разм</a:t>
            </a:r>
            <a:r>
              <a:rPr lang="ru-RU" dirty="0" err="1" smtClean="0">
                <a:solidFill>
                  <a:srgbClr val="00B050"/>
                </a:solidFill>
              </a:rPr>
              <a:t>ещения</a:t>
            </a:r>
            <a:r>
              <a:rPr lang="ru-RU" dirty="0" smtClean="0">
                <a:solidFill>
                  <a:srgbClr val="00B050"/>
                </a:solidFill>
              </a:rPr>
              <a:t> информации на сайте Дзержинского райисполкома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10825818" cy="3880773"/>
          </a:xfrm>
        </p:spPr>
        <p:txBody>
          <a:bodyPr/>
          <a:lstStyle/>
          <a:p>
            <a:r>
              <a:rPr lang="ru-RU" dirty="0" smtClean="0"/>
              <a:t>Дзержинский райисполком             Экономика и финансы</a:t>
            </a:r>
            <a:r>
              <a:rPr lang="ru-RU" dirty="0"/>
              <a:t> </a:t>
            </a:r>
            <a:r>
              <a:rPr lang="ru-RU" dirty="0" smtClean="0"/>
              <a:t>                 Предпринимательство </a:t>
            </a:r>
            <a:br>
              <a:rPr lang="ru-RU" dirty="0" smtClean="0"/>
            </a:br>
            <a:r>
              <a:rPr lang="ru-RU" dirty="0" smtClean="0"/>
              <a:t>(или торговля, бытовое обслуживание)</a:t>
            </a:r>
            <a:r>
              <a:rPr lang="ru-RU" dirty="0"/>
              <a:t> </a:t>
            </a:r>
            <a:r>
              <a:rPr lang="ru-RU" dirty="0" smtClean="0"/>
              <a:t>                  Совет по развитию предпринимательства</a:t>
            </a:r>
          </a:p>
          <a:p>
            <a:r>
              <a:rPr lang="ru-RU" dirty="0" err="1" smtClean="0"/>
              <a:t>Эл.почта</a:t>
            </a:r>
            <a:r>
              <a:rPr lang="ru-RU" dirty="0" smtClean="0"/>
              <a:t>: </a:t>
            </a:r>
            <a:r>
              <a:rPr lang="en-US" dirty="0" smtClean="0">
                <a:hlinkClick r:id="rId2"/>
              </a:rPr>
              <a:t>ekon@dzerzhinsk.gov.by</a:t>
            </a:r>
            <a:r>
              <a:rPr lang="ru-RU" dirty="0" smtClean="0"/>
              <a:t> (с пометкой в Совет по </a:t>
            </a:r>
            <a:r>
              <a:rPr lang="ru-RU" smtClean="0"/>
              <a:t>развитию предпринимательства)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4096512" y="2267712"/>
            <a:ext cx="758952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flipV="1">
            <a:off x="7470648" y="2267712"/>
            <a:ext cx="859536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5413248" y="2569464"/>
            <a:ext cx="1014984" cy="2103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019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65177"/>
            <a:ext cx="10606362" cy="1737360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</a:rPr>
              <a:t>1. Перспективы развития розничной торговли и общественного питания Дзержинского района на 2023-2024 г.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596896"/>
            <a:ext cx="10076010" cy="2715768"/>
          </a:xfrm>
        </p:spPr>
        <p:txBody>
          <a:bodyPr/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Докладчик – заместитель председателя Метлушко Алла Адамовна.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Содоклады – директор УП «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Минсккоопвторресурсы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Друщиц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Валерий Игоревич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руководитель группы франчайзинга СООО «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Белвест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Васенина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Рузана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Валерьевна</a:t>
            </a:r>
            <a:r>
              <a:rPr lang="ru-RU" dirty="0" smtClean="0"/>
              <a:t>   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6402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0"/>
            <a:ext cx="7775448" cy="1457325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sz="40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РиэлТОП</a:t>
            </a:r>
            <a:r>
              <a:rPr lang="ru-RU" sz="4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4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торгового центра </a:t>
            </a:r>
            <a:b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г.Дзержинск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ул.Минская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524000" y="6217919"/>
            <a:ext cx="9144000" cy="397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50" y="5526385"/>
            <a:ext cx="84559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Контактное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менеджер по аренде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тел. 8044 525 19 97 Елена Черная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м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45 - 85 рублей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064" y="1561318"/>
            <a:ext cx="5679186" cy="36998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561318"/>
            <a:ext cx="5566410" cy="3699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30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4009"/>
            <a:ext cx="8525256" cy="11612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 «</a:t>
            </a:r>
            <a:r>
              <a:rPr lang="ru-RU" sz="31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Минсккоопвторресурсы</a:t>
            </a:r>
            <a:r>
              <a:rPr lang="ru-RU" sz="31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31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ДОМ ТОРГОВЛИ 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г.Дзержинск</a:t>
            </a: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ул.К.Маркса</a:t>
            </a: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3</a:t>
            </a:r>
            <a:endParaRPr lang="ru-RU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312" y="1417319"/>
            <a:ext cx="3529542" cy="3822191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784" y="1417319"/>
            <a:ext cx="3364188" cy="3822191"/>
          </a:xfrm>
          <a:prstGeom prst="rect">
            <a:avLst/>
          </a:prstGeom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310896" y="1417320"/>
            <a:ext cx="4224486" cy="21396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Генеральный директор -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Друщиц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Валерий Игоревич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Контактные данные арендодателя – 8029 153 24 86, 8029 109 39 77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этаж – 469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47,7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этаж – 677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393,4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Арендная ставка - по соглашению сторон</a:t>
            </a:r>
          </a:p>
          <a:p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82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323850"/>
            <a:ext cx="7775448" cy="1133475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sz="40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ДаридаГрупп</a:t>
            </a:r>
            <a:r>
              <a:rPr lang="ru-RU" sz="4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4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ТЦ «</a:t>
            </a:r>
            <a:r>
              <a:rPr lang="en-US" sz="40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Darida</a:t>
            </a:r>
            <a:r>
              <a:rPr lang="en-US" sz="4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Mall</a:t>
            </a:r>
            <a:r>
              <a:rPr lang="ru-RU" sz="4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br>
              <a:rPr lang="ru-RU" sz="1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г.Дзержинск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ул.Минская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45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1580188"/>
            <a:ext cx="3724275" cy="36004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272" y="1593558"/>
            <a:ext cx="3933825" cy="36004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344" y="1593557"/>
            <a:ext cx="3886200" cy="3600431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1524000" y="6217919"/>
            <a:ext cx="9144000" cy="397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50" y="5526385"/>
            <a:ext cx="694715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Контактное </a:t>
            </a: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лицо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–сотрудник по вопросам аренды</a:t>
            </a: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8029 111 24 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помещения: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1-ый этаж – 42 м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²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2-ой этаж – 143 м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²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Арендная ставка - по соглашению сторон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03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8016"/>
            <a:ext cx="10515600" cy="14264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ООО «</a:t>
            </a:r>
            <a:r>
              <a:rPr lang="ru-RU" b="1" dirty="0" err="1" smtClean="0">
                <a:solidFill>
                  <a:srgbClr val="00B050"/>
                </a:solidFill>
              </a:rPr>
              <a:t>Белторгуслуга</a:t>
            </a:r>
            <a:r>
              <a:rPr lang="ru-RU" b="1" dirty="0" smtClean="0">
                <a:solidFill>
                  <a:srgbClr val="00B050"/>
                </a:solidFill>
              </a:rPr>
              <a:t>»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ТЦ «БУМ»</a:t>
            </a:r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г.Фаниполь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ул.Чапского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15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0688"/>
            <a:ext cx="3810000" cy="3575050"/>
          </a:xfrm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419100" y="5632705"/>
            <a:ext cx="8212836" cy="9585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Контактное лицо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управляющий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Деревяго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Сергей Антонович, 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тел. 8029 677 37 10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павильон островного типа – 7 м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² - 230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р. в мес.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помещение с отдельным входом в цокольный этаж – 83,6 м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²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- 15 р. в месяц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753" y="1690688"/>
            <a:ext cx="4198239" cy="35750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97EEEBF-3FD8-48B1-A8CF-D717ECE0B3B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853" t="2078" r="8043" b="1990"/>
          <a:stretch/>
        </p:blipFill>
        <p:spPr>
          <a:xfrm>
            <a:off x="8129017" y="1620615"/>
            <a:ext cx="3922776" cy="3645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166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56032"/>
            <a:ext cx="8596668" cy="905256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СООО «</a:t>
            </a:r>
            <a:r>
              <a:rPr lang="ru-RU" dirty="0" err="1" smtClean="0">
                <a:solidFill>
                  <a:srgbClr val="00B050"/>
                </a:solidFill>
              </a:rPr>
              <a:t>Белвест</a:t>
            </a:r>
            <a:r>
              <a:rPr lang="ru-RU" dirty="0" smtClean="0">
                <a:solidFill>
                  <a:srgbClr val="00B050"/>
                </a:solidFill>
              </a:rPr>
              <a:t>»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787" y="1557750"/>
            <a:ext cx="3529584" cy="381892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752" y="1557750"/>
            <a:ext cx="3455416" cy="3818922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201168" y="1673353"/>
            <a:ext cx="4105656" cy="35753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Контактное лицо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руководитель группы франчайзинга СООО «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Белвест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Васенина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Рузана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Валерьевна, 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тел. 80212 49 11 10, 8029 690 02 52,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эл.почта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ruzana.vasenina@belvest.com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раншиза</a:t>
            </a:r>
          </a:p>
          <a:p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рендированные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секции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редитная программа «Мост» ОАО «АСБ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Беларусбанк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(отсрочка платежа до 90 дней)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овар на реализацию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27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168" y="1143001"/>
            <a:ext cx="11365992" cy="3218688"/>
          </a:xfrm>
        </p:spPr>
        <p:txBody>
          <a:bodyPr/>
          <a:lstStyle/>
          <a:p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1168" y="1673353"/>
            <a:ext cx="4105656" cy="35753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3516" y="772079"/>
            <a:ext cx="3620960" cy="32186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7804" y="772079"/>
            <a:ext cx="3630104" cy="32186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l="7830" t="14055" r="25385" b="13133"/>
          <a:stretch/>
        </p:blipFill>
        <p:spPr>
          <a:xfrm>
            <a:off x="3922712" y="2881537"/>
            <a:ext cx="4114800" cy="321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10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55448"/>
            <a:ext cx="8596668" cy="66751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ОАО «Алеся»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83719" y="822960"/>
            <a:ext cx="3460847" cy="4096513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2398175"/>
              </p:ext>
            </p:extLst>
          </p:nvPr>
        </p:nvGraphicFramePr>
        <p:xfrm>
          <a:off x="118872" y="822960"/>
          <a:ext cx="3282695" cy="4096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Acrobat Document" r:id="rId4" imgW="5667375" imgH="8020050" progId="AcroExch.Document.DC">
                  <p:embed/>
                </p:oleObj>
              </mc:Choice>
              <mc:Fallback>
                <p:oleObj name="Acrobat Document" r:id="rId4" imgW="5667375" imgH="802005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8872" y="822960"/>
                        <a:ext cx="3282695" cy="4096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6718" y="822961"/>
            <a:ext cx="3795306" cy="4096512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338328" y="5248656"/>
            <a:ext cx="5934456" cy="9875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Контактные данные отдела маркетинга – 8017 270 25 50</a:t>
            </a:r>
          </a:p>
          <a:p>
            <a:r>
              <a:rPr lang="ru-RU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1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л.почта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aleoao@mail.ru</a:t>
            </a:r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айт: 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www.alesyaoao.by</a:t>
            </a:r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94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387</TotalTime>
  <Words>957</Words>
  <Application>Microsoft Office PowerPoint</Application>
  <PresentationFormat>Широкоэкранный</PresentationFormat>
  <Paragraphs>167</Paragraphs>
  <Slides>12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Arial</vt:lpstr>
      <vt:lpstr>Calibri</vt:lpstr>
      <vt:lpstr>Times New Roman</vt:lpstr>
      <vt:lpstr>Trebuchet MS</vt:lpstr>
      <vt:lpstr>TTDrugs</vt:lpstr>
      <vt:lpstr>Verdana</vt:lpstr>
      <vt:lpstr>Wingdings 3</vt:lpstr>
      <vt:lpstr>Аспект</vt:lpstr>
      <vt:lpstr>Acrobat Document</vt:lpstr>
      <vt:lpstr>Заседание Совета по развитию предпринимательства при Дзержинском райисполкоме 1 секция</vt:lpstr>
      <vt:lpstr>1. Перспективы развития розничной торговли и общественного питания Дзержинского района на 2023-2024 г.</vt:lpstr>
      <vt:lpstr>ООО «РиэлТОП»       строительство торгового центра  г.Дзержинск, ул.Минская</vt:lpstr>
      <vt:lpstr>УП «Минсккоопвторресурсы»  ДОМ ТОРГОВЛИ  г.Дзержинск, ул.К.Маркса, 3</vt:lpstr>
      <vt:lpstr>ООО «ДаридаГрупп»       ТЦ «Darida Mall»     г.Дзержинск, ул.Минская, 45</vt:lpstr>
      <vt:lpstr>ООО «Белторгуслуга» ТЦ «БУМ»  г.Фаниполь, ул.Чапского, 15</vt:lpstr>
      <vt:lpstr>СООО «Белвест»</vt:lpstr>
      <vt:lpstr>Презентация PowerPoint</vt:lpstr>
      <vt:lpstr>ОАО «Алеся»</vt:lpstr>
      <vt:lpstr>Белорусские производители  </vt:lpstr>
      <vt:lpstr>Белорусские производители  </vt:lpstr>
      <vt:lpstr>План-схема размещения информации на сайте Дзержинского райисполкома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«ДаридаГрупп» ТЦ «Darida Mall»</dc:title>
  <dc:creator>Наталья Кручек</dc:creator>
  <cp:lastModifiedBy>Метлушко Алла Адамовна</cp:lastModifiedBy>
  <cp:revision>59</cp:revision>
  <cp:lastPrinted>2023-11-20T14:40:27Z</cp:lastPrinted>
  <dcterms:created xsi:type="dcterms:W3CDTF">2023-11-16T07:20:15Z</dcterms:created>
  <dcterms:modified xsi:type="dcterms:W3CDTF">2023-11-22T10:08:53Z</dcterms:modified>
</cp:coreProperties>
</file>